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15" r:id="rId2"/>
    <p:sldId id="416" r:id="rId3"/>
    <p:sldId id="275" r:id="rId4"/>
    <p:sldId id="277" r:id="rId5"/>
    <p:sldId id="296" r:id="rId6"/>
    <p:sldId id="298" r:id="rId7"/>
    <p:sldId id="370" r:id="rId8"/>
    <p:sldId id="371" r:id="rId9"/>
    <p:sldId id="418" r:id="rId10"/>
    <p:sldId id="372" r:id="rId11"/>
    <p:sldId id="373" r:id="rId12"/>
    <p:sldId id="374" r:id="rId13"/>
    <p:sldId id="375" r:id="rId14"/>
    <p:sldId id="377" r:id="rId15"/>
    <p:sldId id="378" r:id="rId16"/>
    <p:sldId id="379" r:id="rId17"/>
    <p:sldId id="380" r:id="rId18"/>
    <p:sldId id="410" r:id="rId19"/>
    <p:sldId id="284" r:id="rId20"/>
    <p:sldId id="411" r:id="rId21"/>
    <p:sldId id="381" r:id="rId22"/>
    <p:sldId id="384" r:id="rId23"/>
    <p:sldId id="386" r:id="rId24"/>
    <p:sldId id="389" r:id="rId25"/>
    <p:sldId id="399" r:id="rId26"/>
    <p:sldId id="388" r:id="rId27"/>
    <p:sldId id="391" r:id="rId28"/>
    <p:sldId id="419" r:id="rId29"/>
    <p:sldId id="392" r:id="rId30"/>
    <p:sldId id="393" r:id="rId31"/>
    <p:sldId id="406" r:id="rId32"/>
    <p:sldId id="396" r:id="rId33"/>
    <p:sldId id="398" r:id="rId34"/>
    <p:sldId id="407" r:id="rId35"/>
    <p:sldId id="397" r:id="rId36"/>
    <p:sldId id="404" r:id="rId37"/>
    <p:sldId id="286" r:id="rId38"/>
    <p:sldId id="412" r:id="rId39"/>
    <p:sldId id="405" r:id="rId40"/>
    <p:sldId id="413" r:id="rId41"/>
    <p:sldId id="417" r:id="rId42"/>
    <p:sldId id="420" r:id="rId43"/>
    <p:sldId id="421" r:id="rId44"/>
    <p:sldId id="422" r:id="rId45"/>
    <p:sldId id="423" r:id="rId46"/>
    <p:sldId id="424" r:id="rId47"/>
  </p:sldIdLst>
  <p:sldSz cx="12192000" cy="6858000"/>
  <p:notesSz cx="6858000" cy="9144000"/>
  <p:custDataLst>
    <p:tags r:id="rId4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415"/>
            <p14:sldId id="416"/>
          </p14:sldIdLst>
        </p14:section>
        <p14:section name="About tuples" id="{A1746D69-28F8-4B84-B637-B48A1D61FE89}">
          <p14:sldIdLst>
            <p14:sldId id="275"/>
            <p14:sldId id="277"/>
          </p14:sldIdLst>
        </p14:section>
        <p14:section name="1. Dictionaries: basics" id="{463AAE56-8654-4FC7-A8B3-E5C12A31EC13}">
          <p14:sldIdLst>
            <p14:sldId id="296"/>
            <p14:sldId id="298"/>
            <p14:sldId id="370"/>
            <p14:sldId id="371"/>
            <p14:sldId id="418"/>
            <p14:sldId id="372"/>
            <p14:sldId id="373"/>
            <p14:sldId id="374"/>
            <p14:sldId id="375"/>
            <p14:sldId id="377"/>
            <p14:sldId id="378"/>
            <p14:sldId id="379"/>
            <p14:sldId id="380"/>
          </p14:sldIdLst>
        </p14:section>
        <p14:section name="Activity 1" id="{E181EDC5-D57B-4AE6-B456-4D210AA080AD}">
          <p14:sldIdLst>
            <p14:sldId id="410"/>
          </p14:sldIdLst>
        </p14:section>
        <p14:section name="Activity 2" id="{9BD3C77B-CB15-42CD-BC85-B14E6CD19823}">
          <p14:sldIdLst>
            <p14:sldId id="284"/>
            <p14:sldId id="411"/>
          </p14:sldIdLst>
        </p14:section>
        <p14:section name="2. Dictionaries: thinking objects" id="{7A721FEF-E9DE-43F5-90A4-0BD5570F6F94}">
          <p14:sldIdLst>
            <p14:sldId id="381"/>
            <p14:sldId id="384"/>
          </p14:sldIdLst>
        </p14:section>
        <p14:section name="3.a. OOP Demo" id="{29EB7C2A-B8E2-4263-BF6F-432CEABF3D8D}">
          <p14:sldIdLst>
            <p14:sldId id="386"/>
            <p14:sldId id="389"/>
            <p14:sldId id="399"/>
            <p14:sldId id="388"/>
            <p14:sldId id="391"/>
            <p14:sldId id="419"/>
            <p14:sldId id="392"/>
            <p14:sldId id="393"/>
            <p14:sldId id="406"/>
            <p14:sldId id="396"/>
            <p14:sldId id="398"/>
            <p14:sldId id="407"/>
            <p14:sldId id="397"/>
            <p14:sldId id="404"/>
          </p14:sldIdLst>
        </p14:section>
        <p14:section name="Activity 3" id="{64AE686F-01E3-4FBC-9BE6-C5F04022DD42}">
          <p14:sldIdLst>
            <p14:sldId id="286"/>
            <p14:sldId id="412"/>
          </p14:sldIdLst>
        </p14:section>
        <p14:section name="Activity 4" id="{3EA8DD4D-2A47-4F6A-84AB-615F429F35A2}">
          <p14:sldIdLst>
            <p14:sldId id="405"/>
            <p14:sldId id="413"/>
          </p14:sldIdLst>
        </p14:section>
        <p14:section name="Conclusion" id="{8FC5B4E0-8B82-44CE-8E2E-949C5DB81C7E}">
          <p14:sldIdLst>
            <p14:sldId id="417"/>
          </p14:sldIdLst>
        </p14:section>
        <p14:section name="Quiz" id="{51B133BC-467C-441C-B21C-F7625EDD0699}">
          <p14:sldIdLst>
            <p14:sldId id="420"/>
            <p14:sldId id="421"/>
            <p14:sldId id="422"/>
            <p14:sldId id="423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3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AA4CDC7-B315-44A7-9464-0CB2F878F390}"/>
    <pc:docChg chg="modSld sldOrd modSection">
      <pc:chgData name="Matthieu De Mari" userId="dfb708c9-d8dc-439f-9a3b-c772bf4a311c" providerId="ADAL" clId="{1AA4CDC7-B315-44A7-9464-0CB2F878F390}" dt="2023-08-14T09:36:43.734" v="5"/>
      <pc:docMkLst>
        <pc:docMk/>
      </pc:docMkLst>
      <pc:sldChg chg="ord">
        <pc:chgData name="Matthieu De Mari" userId="dfb708c9-d8dc-439f-9a3b-c772bf4a311c" providerId="ADAL" clId="{1AA4CDC7-B315-44A7-9464-0CB2F878F390}" dt="2023-08-14T09:36:39.821" v="3"/>
        <pc:sldMkLst>
          <pc:docMk/>
          <pc:sldMk cId="2355647265" sldId="284"/>
        </pc:sldMkLst>
      </pc:sldChg>
      <pc:sldChg chg="modSp mod">
        <pc:chgData name="Matthieu De Mari" userId="dfb708c9-d8dc-439f-9a3b-c772bf4a311c" providerId="ADAL" clId="{1AA4CDC7-B315-44A7-9464-0CB2F878F390}" dt="2023-08-14T09:36:07.678" v="1" actId="20577"/>
        <pc:sldMkLst>
          <pc:docMk/>
          <pc:sldMk cId="1709695177" sldId="377"/>
        </pc:sldMkLst>
        <pc:spChg chg="mod">
          <ac:chgData name="Matthieu De Mari" userId="dfb708c9-d8dc-439f-9a3b-c772bf4a311c" providerId="ADAL" clId="{1AA4CDC7-B315-44A7-9464-0CB2F878F390}" dt="2023-08-14T09:36:07.678" v="1" actId="20577"/>
          <ac:spMkLst>
            <pc:docMk/>
            <pc:sldMk cId="1709695177" sldId="377"/>
            <ac:spMk id="3" creationId="{C00EDC5B-E4EB-4A27-98BD-E6D9148F52C4}"/>
          </ac:spMkLst>
        </pc:spChg>
      </pc:sldChg>
      <pc:sldChg chg="ord">
        <pc:chgData name="Matthieu De Mari" userId="dfb708c9-d8dc-439f-9a3b-c772bf4a311c" providerId="ADAL" clId="{1AA4CDC7-B315-44A7-9464-0CB2F878F390}" dt="2023-08-14T09:36:43.734" v="5"/>
        <pc:sldMkLst>
          <pc:docMk/>
          <pc:sldMk cId="1142054979" sldId="410"/>
        </pc:sldMkLst>
      </pc:sldChg>
      <pc:sldChg chg="ord">
        <pc:chgData name="Matthieu De Mari" userId="dfb708c9-d8dc-439f-9a3b-c772bf4a311c" providerId="ADAL" clId="{1AA4CDC7-B315-44A7-9464-0CB2F878F390}" dt="2023-08-14T09:36:39.821" v="3"/>
        <pc:sldMkLst>
          <pc:docMk/>
          <pc:sldMk cId="2015225676" sldId="411"/>
        </pc:sldMkLst>
      </pc:sldChg>
    </pc:docChg>
  </pc:docChgLst>
  <pc:docChgLst>
    <pc:chgData name="Matthieu De Mari" userId="dfb708c9-d8dc-439f-9a3b-c772bf4a311c" providerId="ADAL" clId="{56521BA6-5D72-43DC-BA88-F9E77C72E9D8}"/>
    <pc:docChg chg="mod modSld">
      <pc:chgData name="Matthieu De Mari" userId="dfb708c9-d8dc-439f-9a3b-c772bf4a311c" providerId="ADAL" clId="{56521BA6-5D72-43DC-BA88-F9E77C72E9D8}" dt="2023-07-25T04:40:45.580" v="38" actId="20577"/>
      <pc:docMkLst>
        <pc:docMk/>
      </pc:docMkLst>
      <pc:sldChg chg="modSp mod">
        <pc:chgData name="Matthieu De Mari" userId="dfb708c9-d8dc-439f-9a3b-c772bf4a311c" providerId="ADAL" clId="{56521BA6-5D72-43DC-BA88-F9E77C72E9D8}" dt="2023-07-25T02:54:18.258" v="26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56521BA6-5D72-43DC-BA88-F9E77C72E9D8}" dt="2023-07-25T02:54:18.258" v="26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56521BA6-5D72-43DC-BA88-F9E77C72E9D8}" dt="2023-07-25T02:54:23.771" v="34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56521BA6-5D72-43DC-BA88-F9E77C72E9D8}" dt="2023-07-25T02:54:23.771" v="34" actId="20577"/>
          <ac:spMkLst>
            <pc:docMk/>
            <pc:sldMk cId="2865792470" sldId="257"/>
            <ac:spMk id="2" creationId="{F15BC776-F489-4F89-B9D1-64DFC920472A}"/>
          </ac:spMkLst>
        </pc:spChg>
      </pc:sldChg>
      <pc:sldChg chg="modSp mod">
        <pc:chgData name="Matthieu De Mari" userId="dfb708c9-d8dc-439f-9a3b-c772bf4a311c" providerId="ADAL" clId="{56521BA6-5D72-43DC-BA88-F9E77C72E9D8}" dt="2023-07-25T04:40:45.580" v="38" actId="20577"/>
        <pc:sldMkLst>
          <pc:docMk/>
          <pc:sldMk cId="2627067342" sldId="402"/>
        </pc:sldMkLst>
        <pc:spChg chg="mod">
          <ac:chgData name="Matthieu De Mari" userId="dfb708c9-d8dc-439f-9a3b-c772bf4a311c" providerId="ADAL" clId="{56521BA6-5D72-43DC-BA88-F9E77C72E9D8}" dt="2023-07-25T04:40:45.580" v="38" actId="20577"/>
          <ac:spMkLst>
            <pc:docMk/>
            <pc:sldMk cId="2627067342" sldId="402"/>
            <ac:spMk id="4" creationId="{4F1EF42A-497E-4117-B089-A369C93E96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4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7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7.png"/><Relationship Id="rId5" Type="http://schemas.openxmlformats.org/officeDocument/2006/relationships/tags" Target="../tags/tag6.xml"/><Relationship Id="rId10" Type="http://schemas.openxmlformats.org/officeDocument/2006/relationships/image" Target="../media/image26.svg"/><Relationship Id="rId4" Type="http://schemas.openxmlformats.org/officeDocument/2006/relationships/tags" Target="../tags/tag5.xml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8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7.png"/><Relationship Id="rId5" Type="http://schemas.openxmlformats.org/officeDocument/2006/relationships/tags" Target="../tags/tag13.xml"/><Relationship Id="rId10" Type="http://schemas.openxmlformats.org/officeDocument/2006/relationships/image" Target="../media/image26.svg"/><Relationship Id="rId4" Type="http://schemas.openxmlformats.org/officeDocument/2006/relationships/tags" Target="../tags/tag12.xml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8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7.png"/><Relationship Id="rId5" Type="http://schemas.openxmlformats.org/officeDocument/2006/relationships/tags" Target="../tags/tag20.xml"/><Relationship Id="rId10" Type="http://schemas.openxmlformats.org/officeDocument/2006/relationships/image" Target="../media/image26.svg"/><Relationship Id="rId4" Type="http://schemas.openxmlformats.org/officeDocument/2006/relationships/tags" Target="../tags/tag19.xml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8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7.png"/><Relationship Id="rId5" Type="http://schemas.openxmlformats.org/officeDocument/2006/relationships/tags" Target="../tags/tag27.xml"/><Relationship Id="rId10" Type="http://schemas.openxmlformats.org/officeDocument/2006/relationships/image" Target="../media/image26.svg"/><Relationship Id="rId4" Type="http://schemas.openxmlformats.org/officeDocument/2006/relationships/tags" Target="../tags/tag26.xml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28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7.png"/><Relationship Id="rId5" Type="http://schemas.openxmlformats.org/officeDocument/2006/relationships/tags" Target="../tags/tag34.xml"/><Relationship Id="rId10" Type="http://schemas.openxmlformats.org/officeDocument/2006/relationships/image" Target="../media/image26.svg"/><Relationship Id="rId4" Type="http://schemas.openxmlformats.org/officeDocument/2006/relationships/tags" Target="../tags/tag33.xml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14</a:t>
            </a:r>
            <a:br>
              <a:rPr lang="en-US" dirty="0"/>
            </a:br>
            <a:r>
              <a:rPr lang="en-US" dirty="0"/>
              <a:t>Dictionaries and Object-Oriented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A2A2D-47AD-ECFA-B8A1-ECA560B6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004" y="1690687"/>
            <a:ext cx="6020128" cy="46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4E2B9-3C11-18A6-8DB8-0B35F5D5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710"/>
          <a:stretch/>
        </p:blipFill>
        <p:spPr>
          <a:xfrm>
            <a:off x="7330108" y="1825625"/>
            <a:ext cx="4296375" cy="192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2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list of all the possible </a:t>
            </a:r>
            <a:r>
              <a:rPr lang="en-US" b="1" dirty="0"/>
              <a:t>of keys/indexes and values pairs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73198-52DC-AD85-3484-B16BAB65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108" y="1825624"/>
            <a:ext cx="429637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7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list of all the possible </a:t>
            </a:r>
            <a:r>
              <a:rPr lang="en-US" b="1" dirty="0"/>
              <a:t>of keys/indexes and values pairs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DEA46-C35D-445D-BA0E-12F664AF8D04}"/>
              </a:ext>
            </a:extLst>
          </p:cNvPr>
          <p:cNvSpPr txBox="1"/>
          <p:nvPr/>
        </p:nvSpPr>
        <p:spPr>
          <a:xfrm>
            <a:off x="6080004" y="4750241"/>
            <a:ext cx="61119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all three methods give </a:t>
            </a:r>
            <a:r>
              <a:rPr lang="en-US" sz="2800" b="1" dirty="0"/>
              <a:t>generators</a:t>
            </a:r>
            <a:r>
              <a:rPr lang="en-US" sz="2800" dirty="0"/>
              <a:t> (as range, zip, enumerate, etc.).</a:t>
            </a:r>
          </a:p>
          <a:p>
            <a:r>
              <a:rPr lang="en-US" sz="2800" b="1" dirty="0"/>
              <a:t>Convert</a:t>
            </a:r>
            <a:r>
              <a:rPr lang="en-US" sz="2800" dirty="0"/>
              <a:t> them to </a:t>
            </a:r>
            <a:r>
              <a:rPr lang="en-US" sz="2800" b="1" dirty="0"/>
              <a:t>lists</a:t>
            </a:r>
            <a:r>
              <a:rPr lang="en-US" sz="2800" dirty="0"/>
              <a:t> to visualize the values in these generators!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5C6F4-05DE-BF9D-C172-2A1597F3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433"/>
          <a:stretch/>
        </p:blipFill>
        <p:spPr>
          <a:xfrm>
            <a:off x="6080004" y="1690687"/>
            <a:ext cx="6020128" cy="28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4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comes with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  <a:p>
            <a:r>
              <a:rPr lang="en-US" dirty="0"/>
              <a:t>If the index/key does not exist, it returns the </a:t>
            </a:r>
            <a:r>
              <a:rPr lang="en-US" b="1" dirty="0"/>
              <a:t>default value </a:t>
            </a:r>
            <a:r>
              <a:rPr lang="en-US" dirty="0"/>
              <a:t>specified as the second argument of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instead.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909-4FEF-4425-864D-1886C1D004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Important note on keys:</a:t>
            </a:r>
            <a:br>
              <a:rPr lang="en-US" b="1" dirty="0"/>
            </a:br>
            <a:r>
              <a:rPr lang="en-US" dirty="0"/>
              <a:t>The keys of a dictionary need to be </a:t>
            </a:r>
            <a:r>
              <a:rPr lang="en-US" b="1" dirty="0">
                <a:solidFill>
                  <a:srgbClr val="7030A0"/>
                </a:solidFill>
              </a:rPr>
              <a:t>immutable</a:t>
            </a:r>
            <a:r>
              <a:rPr lang="en-US" dirty="0"/>
              <a:t> types of variables.</a:t>
            </a:r>
          </a:p>
          <a:p>
            <a:r>
              <a:rPr lang="en-US" b="1" dirty="0" err="1">
                <a:solidFill>
                  <a:srgbClr val="7030A0"/>
                </a:solidFill>
              </a:rPr>
              <a:t>Immutables</a:t>
            </a:r>
            <a:r>
              <a:rPr lang="en-US" b="1" dirty="0"/>
              <a:t> types: </a:t>
            </a:r>
            <a:r>
              <a:rPr lang="en-US" dirty="0"/>
              <a:t>int, float, string, tuple, set, etc.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Mutable</a:t>
            </a:r>
            <a:r>
              <a:rPr lang="en-US" b="1" dirty="0"/>
              <a:t> types: </a:t>
            </a:r>
            <a:r>
              <a:rPr lang="en-US" dirty="0"/>
              <a:t>list,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dictionary on the right uses lists as keys (not acceptable!)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F485B-F125-4646-854A-36AE2FDEF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6307" r="29744" b="16513"/>
          <a:stretch/>
        </p:blipFill>
        <p:spPr>
          <a:xfrm>
            <a:off x="6172201" y="597738"/>
            <a:ext cx="5496167" cy="59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1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86AFB-F914-4A87-914D-B9DF2DBC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Important note on keys:</a:t>
            </a:r>
            <a:br>
              <a:rPr lang="en-US" b="1" dirty="0"/>
            </a:b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immutable</a:t>
            </a:r>
            <a:r>
              <a:rPr lang="en-US" dirty="0"/>
              <a:t> types of variables.</a:t>
            </a:r>
          </a:p>
          <a:p>
            <a:r>
              <a:rPr lang="en-US" dirty="0"/>
              <a:t>We can therefore make a dictionary if we use tuples as indexes/keys.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6EE32-587B-4A37-9494-13D97A19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1385" r="4038" b="36821"/>
          <a:stretch/>
        </p:blipFill>
        <p:spPr>
          <a:xfrm>
            <a:off x="222812" y="3316532"/>
            <a:ext cx="11826876" cy="299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6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8"/>
            <a:ext cx="5181600" cy="397773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Advice: Get comfortable with the dictionaries type.</a:t>
            </a:r>
          </a:p>
          <a:p>
            <a:pPr marL="0" indent="0">
              <a:buNone/>
            </a:pPr>
            <a:r>
              <a:rPr lang="en-US" sz="2400" dirty="0"/>
              <a:t>Dictionaries are one of the most important types in Python.</a:t>
            </a:r>
          </a:p>
          <a:p>
            <a:pPr marL="0" indent="0">
              <a:buNone/>
            </a:pPr>
            <a:r>
              <a:rPr lang="en-US" sz="2400" dirty="0"/>
              <a:t>While they might seem abstract at first, they are pretty easy to work with, especially if you understood the concepts behind lists.</a:t>
            </a:r>
          </a:p>
          <a:p>
            <a:pPr marL="0" indent="0">
              <a:buNone/>
            </a:pPr>
            <a:r>
              <a:rPr lang="en-US" sz="2400" dirty="0"/>
              <a:t>Practice until you get comfortable with them, as we will be using them a lot!</a:t>
            </a:r>
          </a:p>
        </p:txBody>
      </p:sp>
    </p:spTree>
    <p:extLst>
      <p:ext uri="{BB962C8B-B14F-4D97-AF65-F5344CB8AC3E}">
        <p14:creationId xmlns:p14="http://schemas.microsoft.com/office/powerpoint/2010/main" val="3432100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C4A7-A5E6-4A60-9C6C-CEDCB690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Find the missing card v2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A4930-6855-4072-A2AA-6FD0D426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1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receives a deck, in variable </a:t>
            </a:r>
            <a:r>
              <a:rPr lang="en-US" b="1" dirty="0"/>
              <a:t>deck</a:t>
            </a:r>
            <a:r>
              <a:rPr lang="en-US" dirty="0"/>
              <a:t>, as its sole parameter.</a:t>
            </a:r>
          </a:p>
          <a:p>
            <a:pPr marL="0" indent="0">
              <a:buNone/>
            </a:pPr>
            <a:r>
              <a:rPr lang="en-US" dirty="0"/>
              <a:t>The deck is a standard deck that has been shuffled and is missing a card. The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 should then return the one card that is missing in the deck, as a tuple.</a:t>
            </a:r>
          </a:p>
          <a:p>
            <a:pPr marL="0" indent="0">
              <a:buNone/>
            </a:pPr>
            <a:r>
              <a:rPr lang="en-US" dirty="0"/>
              <a:t>Note that the deck is always missing a single card and will contain no duplicates.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try using a dictionary to count the number of hearts, spades, diamonds, clubs in deck. The one suit with a different number of cards is going to be the suit of the missing card!</a:t>
            </a:r>
          </a:p>
          <a:p>
            <a:pPr marL="0" indent="0" algn="ctr">
              <a:buNone/>
            </a:pPr>
            <a:r>
              <a:rPr lang="en-US" sz="2400" dirty="0" err="1"/>
              <a:t>suits_dict</a:t>
            </a:r>
            <a:r>
              <a:rPr lang="en-US" sz="2400" dirty="0"/>
              <a:t> = {"Hearts": 12, "Spades": 13, "Diamonds": 13, "Clubs": 13}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42054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You now know about dictionaries.</a:t>
            </a:r>
          </a:p>
          <a:p>
            <a:r>
              <a:rPr lang="en-US" dirty="0"/>
              <a:t>We will use a translation dictionary, defined below, whose keys are English characters and whose values are the numbers which should replace the said letter, when we translate English sentences into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pPr marL="0" indent="0" algn="ctr">
              <a:buNone/>
            </a:pPr>
            <a:r>
              <a:rPr lang="en-US" sz="2400" dirty="0" err="1"/>
              <a:t>eng_leet_dict</a:t>
            </a:r>
            <a:r>
              <a:rPr lang="en-US" sz="2400" dirty="0"/>
              <a:t> = {'I': '1', 'Z': '2', 'E': '3', 'A': '4',</a:t>
            </a:r>
          </a:p>
          <a:p>
            <a:pPr marL="0" indent="0" algn="ctr">
              <a:buNone/>
            </a:pPr>
            <a:r>
              <a:rPr lang="en-US" sz="2400" dirty="0"/>
              <a:t>                 'S': '5', 'T': '7', 'B': '8', 'O': '0’}</a:t>
            </a:r>
          </a:p>
          <a:p>
            <a:endParaRPr lang="en-US" dirty="0"/>
          </a:p>
          <a:p>
            <a:r>
              <a:rPr lang="en-US" dirty="0"/>
              <a:t>This translation dictionary should help you simplify your translation function drastically.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64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14)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tuple</a:t>
            </a:r>
            <a:r>
              <a:rPr lang="en-US" dirty="0"/>
              <a:t> type? (fast version)</a:t>
            </a:r>
          </a:p>
          <a:p>
            <a:r>
              <a:rPr lang="en-US" dirty="0"/>
              <a:t>What is the </a:t>
            </a:r>
            <a:r>
              <a:rPr lang="en-US" b="1" dirty="0"/>
              <a:t>dictionary</a:t>
            </a:r>
            <a:r>
              <a:rPr lang="en-US" dirty="0"/>
              <a:t> type?</a:t>
            </a:r>
          </a:p>
          <a:p>
            <a:r>
              <a:rPr lang="en-US" dirty="0"/>
              <a:t>What are </a:t>
            </a:r>
            <a:r>
              <a:rPr lang="en-US" b="1" dirty="0"/>
              <a:t>typical operations on dictionaries</a:t>
            </a:r>
            <a:r>
              <a:rPr lang="en-US" dirty="0"/>
              <a:t>?</a:t>
            </a:r>
          </a:p>
          <a:p>
            <a:r>
              <a:rPr lang="en-US" dirty="0"/>
              <a:t>How are </a:t>
            </a:r>
            <a:r>
              <a:rPr lang="en-US" b="1" dirty="0"/>
              <a:t>dictionaries</a:t>
            </a:r>
            <a:r>
              <a:rPr lang="en-US" dirty="0"/>
              <a:t> and </a:t>
            </a:r>
            <a:r>
              <a:rPr lang="en-US" b="1" dirty="0"/>
              <a:t>the concept of object-oriented programming </a:t>
            </a:r>
            <a:r>
              <a:rPr lang="en-US" dirty="0"/>
              <a:t>related?</a:t>
            </a:r>
          </a:p>
          <a:p>
            <a:r>
              <a:rPr lang="en-US" dirty="0"/>
              <a:t>What is “object-oriented thinking”?</a:t>
            </a:r>
          </a:p>
          <a:p>
            <a:r>
              <a:rPr lang="en-US" b="1" dirty="0"/>
              <a:t>Practice</a:t>
            </a:r>
            <a:r>
              <a:rPr lang="en-US" dirty="0"/>
              <a:t> on dictionaries.</a:t>
            </a:r>
          </a:p>
          <a:p>
            <a:r>
              <a:rPr lang="en-US" i="1" dirty="0"/>
              <a:t>(If time allows, what is the set types?)</a:t>
            </a:r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objective is then to write a second version of the function </a:t>
            </a:r>
            <a:r>
              <a:rPr lang="en-US" b="1" dirty="0"/>
              <a:t>eng_to_leet_v2()</a:t>
            </a:r>
            <a:r>
              <a:rPr lang="en-US" dirty="0"/>
              <a:t>, which receives two parameters:</a:t>
            </a:r>
          </a:p>
          <a:p>
            <a:r>
              <a:rPr lang="en-US" dirty="0"/>
              <a:t>the first one is </a:t>
            </a:r>
            <a:r>
              <a:rPr lang="en-US" b="1" dirty="0" err="1"/>
              <a:t>eng_str</a:t>
            </a:r>
            <a:r>
              <a:rPr lang="en-US" b="1" dirty="0"/>
              <a:t>,</a:t>
            </a:r>
            <a:r>
              <a:rPr lang="en-US" dirty="0"/>
              <a:t> which corresponds to a sentence in English, written in capital letters,</a:t>
            </a:r>
          </a:p>
          <a:p>
            <a:r>
              <a:rPr lang="en-US" dirty="0"/>
              <a:t>the second one is the translation dictionary </a:t>
            </a:r>
            <a:r>
              <a:rPr lang="en-US" b="1" dirty="0" err="1"/>
              <a:t>eng_leet_dict</a:t>
            </a:r>
            <a:r>
              <a:rPr lang="en-US" dirty="0"/>
              <a:t>, defined earlier.</a:t>
            </a:r>
          </a:p>
          <a:p>
            <a:pPr marL="0" indent="0">
              <a:buNone/>
            </a:pPr>
            <a:r>
              <a:rPr lang="en-US" dirty="0"/>
              <a:t>The function returns the equivalent sentence in </a:t>
            </a:r>
            <a:r>
              <a:rPr lang="en-US" dirty="0" err="1"/>
              <a:t>leet</a:t>
            </a:r>
            <a:r>
              <a:rPr lang="en-US" dirty="0"/>
              <a:t> speak, modifying the letters with numbers, by following the rules defined earlier.</a:t>
            </a:r>
          </a:p>
          <a:p>
            <a:pPr marL="0" indent="0">
              <a:buNone/>
            </a:pPr>
            <a:r>
              <a:rPr lang="en-US" dirty="0"/>
              <a:t>The translation dictionary should help you simplify your function drastically.</a:t>
            </a:r>
          </a:p>
        </p:txBody>
      </p:sp>
    </p:spTree>
    <p:extLst>
      <p:ext uri="{BB962C8B-B14F-4D97-AF65-F5344CB8AC3E}">
        <p14:creationId xmlns:p14="http://schemas.microsoft.com/office/powerpoint/2010/main" val="2015225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5177270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Advice: Everything is an object.</a:t>
            </a:r>
          </a:p>
          <a:p>
            <a:pPr marL="0" indent="0">
              <a:buNone/>
            </a:pPr>
            <a:r>
              <a:rPr lang="en-GB" sz="2400" dirty="0"/>
              <a:t>Everything around us can be represented, in some way, as a dictionary with various attributes</a:t>
            </a:r>
          </a:p>
          <a:p>
            <a:pPr marL="0" indent="0">
              <a:buNone/>
            </a:pPr>
            <a:r>
              <a:rPr lang="en-GB" sz="2400" b="1" dirty="0"/>
              <a:t>Everything.</a:t>
            </a:r>
          </a:p>
          <a:p>
            <a:pPr marL="0" indent="0">
              <a:buNone/>
            </a:pPr>
            <a:r>
              <a:rPr lang="en-GB" sz="2400" dirty="0"/>
              <a:t>This approach is known as object-oriented programming. It conceptualizes all entities as collections of attributes, where each attribute is a key-value pair.</a:t>
            </a:r>
          </a:p>
          <a:p>
            <a:pPr marL="0" indent="0">
              <a:buNone/>
            </a:pPr>
            <a:r>
              <a:rPr lang="en-GB" sz="2400" dirty="0"/>
              <a:t>For instance, as a person, I have a name (str), an age (int), a birth year (int),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5489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Object-Oriented Programming</a:t>
            </a:r>
            <a:r>
              <a:rPr lang="en-US" b="1" dirty="0"/>
              <a:t>): </a:t>
            </a:r>
            <a:r>
              <a:rPr lang="en-US" b="1" dirty="0">
                <a:solidFill>
                  <a:srgbClr val="00B050"/>
                </a:solidFill>
              </a:rPr>
              <a:t>Object Oriented Programming</a:t>
            </a:r>
            <a:r>
              <a:rPr lang="en-US" b="1" dirty="0"/>
              <a:t> (OOP) </a:t>
            </a:r>
            <a:r>
              <a:rPr lang="en-US" dirty="0"/>
              <a:t>is a programming paradigm that relies on the concept of objects.</a:t>
            </a:r>
          </a:p>
          <a:p>
            <a:r>
              <a:rPr lang="en-US" dirty="0"/>
              <a:t>It is used to structure a software program into simple, reusable pieces of code/blueprints (usually called objects) </a:t>
            </a:r>
          </a:p>
          <a:p>
            <a:r>
              <a:rPr lang="en-US" dirty="0"/>
              <a:t>These are then used to create individual instances of self-contained objects. 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EB9BA-7C06-40C1-B789-97BD9267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paradigm is an absolute  game-changer, more to follow.</a:t>
            </a:r>
          </a:p>
          <a:p>
            <a:r>
              <a:rPr lang="en-US" dirty="0"/>
              <a:t>For now, I propose an introduction to OOP, called </a:t>
            </a:r>
            <a:r>
              <a:rPr lang="en-US" b="1" dirty="0"/>
              <a:t>“Object Oriented Thinking”</a:t>
            </a:r>
            <a:r>
              <a:rPr lang="en-US" dirty="0"/>
              <a:t>, which uses dictionaries instead.</a:t>
            </a:r>
          </a:p>
          <a:p>
            <a:r>
              <a:rPr lang="en-US" dirty="0"/>
              <a:t>Let us demonstrate with an example!</a:t>
            </a:r>
          </a:p>
        </p:txBody>
      </p:sp>
    </p:spTree>
    <p:extLst>
      <p:ext uri="{BB962C8B-B14F-4D97-AF65-F5344CB8AC3E}">
        <p14:creationId xmlns:p14="http://schemas.microsoft.com/office/powerpoint/2010/main" val="2071975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Object-Oriented Thinking calls for a demo…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52956"/>
          </a:xfrm>
        </p:spPr>
        <p:txBody>
          <a:bodyPr>
            <a:normAutofit lnSpcReduction="10000"/>
          </a:bodyPr>
          <a:lstStyle/>
          <a:p>
            <a:r>
              <a:rPr lang="en-US" sz="6000" dirty="0"/>
              <a:t>Here is what happens in the mind of a programmer playing video games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991653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kemon_battle_anim">
            <a:hlinkClick r:id="" action="ppaction://media"/>
            <a:extLst>
              <a:ext uri="{FF2B5EF4-FFF2-40B4-BE49-F238E27FC236}">
                <a16:creationId xmlns:a16="http://schemas.microsoft.com/office/drawing/2014/main" id="{128A1FF5-A37E-4445-9762-4A25F8983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625E496-35B4-49F7-9D82-2A3ECF929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mind of a programmer…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Following the OOP paradigm, </a:t>
            </a:r>
            <a:r>
              <a:rPr lang="en-US" dirty="0" err="1"/>
              <a:t>Pokemons</a:t>
            </a:r>
            <a:r>
              <a:rPr lang="en-US" dirty="0"/>
              <a:t> can be viewed and described as programming objects, with several attributes, such as:</a:t>
            </a:r>
          </a:p>
          <a:p>
            <a:r>
              <a:rPr lang="en-US" dirty="0"/>
              <a:t>A name: as a string variable</a:t>
            </a:r>
          </a:p>
          <a:p>
            <a:r>
              <a:rPr lang="en-US" dirty="0"/>
              <a:t>A level: as an int</a:t>
            </a:r>
          </a:p>
          <a:p>
            <a:r>
              <a:rPr lang="en-US" dirty="0"/>
              <a:t>An elemental type: as a string variable</a:t>
            </a:r>
          </a:p>
          <a:p>
            <a:r>
              <a:rPr lang="en-US" dirty="0"/>
              <a:t>Some </a:t>
            </a:r>
            <a:r>
              <a:rPr lang="en-US" dirty="0" err="1"/>
              <a:t>hitpoints</a:t>
            </a:r>
            <a:r>
              <a:rPr lang="en-US" dirty="0"/>
              <a:t> (HP), strength and defense points.</a:t>
            </a:r>
          </a:p>
          <a:p>
            <a:r>
              <a:rPr lang="en-US" dirty="0"/>
              <a:t>Etc. (Surely you can come up with more ideas of attributes!)</a:t>
            </a:r>
          </a:p>
          <a:p>
            <a:pPr marL="0" indent="0">
              <a:buNone/>
            </a:pPr>
            <a:r>
              <a:rPr lang="en-US" dirty="0"/>
              <a:t>Therefore, each </a:t>
            </a:r>
            <a:r>
              <a:rPr lang="en-US" dirty="0" err="1"/>
              <a:t>Pokemon</a:t>
            </a:r>
            <a:r>
              <a:rPr lang="en-US" dirty="0"/>
              <a:t> in the game could be described, by using a dictionary with several entries, following the same blueprint.</a:t>
            </a:r>
            <a:br>
              <a:rPr lang="en-US" dirty="0"/>
            </a:br>
            <a:r>
              <a:rPr lang="en-US" dirty="0"/>
              <a:t>Each </a:t>
            </a:r>
            <a:r>
              <a:rPr lang="en-US" dirty="0" err="1"/>
              <a:t>Pokemon</a:t>
            </a:r>
            <a:r>
              <a:rPr lang="en-US" dirty="0"/>
              <a:t> dictionary would have the same keys, but not necessarily the same values for each attribute (different names/stats).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2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en-US" dirty="0" err="1"/>
              <a:t>Pokemons</a:t>
            </a:r>
            <a:r>
              <a:rPr lang="en-US" dirty="0"/>
              <a:t> are programming objects!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CC464-FBE4-48B7-A6A7-6C1DF218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26" t="26414" r="13750" b="50000"/>
          <a:stretch/>
        </p:blipFill>
        <p:spPr>
          <a:xfrm>
            <a:off x="85969" y="3798782"/>
            <a:ext cx="11957539" cy="2995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A42A6-DE55-4ACC-8946-4FEA9DA6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22" y="1301766"/>
            <a:ext cx="4994031" cy="24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5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en-US" dirty="0" err="1"/>
              <a:t>Pokemons</a:t>
            </a:r>
            <a:r>
              <a:rPr lang="en-US" dirty="0"/>
              <a:t> are programming objects!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6866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 fact, each </a:t>
            </a:r>
            <a:r>
              <a:rPr lang="en-US" b="1" dirty="0" err="1"/>
              <a:t>Pokemon</a:t>
            </a:r>
            <a:r>
              <a:rPr lang="en-US" b="1" dirty="0"/>
              <a:t> in the game could be described, by using a dictionary with several entries, following the same blueprint.</a:t>
            </a:r>
          </a:p>
          <a:p>
            <a:r>
              <a:rPr lang="en-US" dirty="0"/>
              <a:t>Each </a:t>
            </a:r>
            <a:r>
              <a:rPr lang="en-US" dirty="0" err="1"/>
              <a:t>Pokemon</a:t>
            </a:r>
            <a:r>
              <a:rPr lang="en-US" dirty="0"/>
              <a:t> dictionary would have the same keys, but not necessarily the same values assigned to each of these keys.</a:t>
            </a:r>
          </a:p>
          <a:p>
            <a:r>
              <a:rPr lang="en-US" dirty="0"/>
              <a:t>After all, the </a:t>
            </a:r>
            <a:r>
              <a:rPr lang="en-US" dirty="0" err="1"/>
              <a:t>Pokemons</a:t>
            </a:r>
            <a:r>
              <a:rPr lang="en-US" dirty="0"/>
              <a:t> could have different names and stats.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More concepts in the game could also be described using objects of some sort, such as (human character/player, items, environment objects, etc.)</a:t>
            </a:r>
          </a:p>
        </p:txBody>
      </p:sp>
    </p:spTree>
    <p:extLst>
      <p:ext uri="{BB962C8B-B14F-4D97-AF65-F5344CB8AC3E}">
        <p14:creationId xmlns:p14="http://schemas.microsoft.com/office/powerpoint/2010/main" val="1452927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3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CC028C-2DBB-4E59-9B3C-D76A36F0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7E03E-D0DC-4144-ABA0-A7652DBB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b="1" dirty="0"/>
              <a:t> type):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are </a:t>
            </a:r>
            <a:r>
              <a:rPr lang="en-US" b="1" dirty="0"/>
              <a:t>collections of variables</a:t>
            </a:r>
            <a:r>
              <a:rPr lang="en-US" dirty="0"/>
              <a:t>, 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but they have their elements listed between </a:t>
            </a:r>
            <a:r>
              <a:rPr lang="en-US" b="1" dirty="0"/>
              <a:t>parentheses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  <a:r>
              <a:rPr lang="en-US" dirty="0"/>
              <a:t>, instead of square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r>
              <a:rPr lang="en-US" dirty="0"/>
              <a:t>They share many functions with lists, such as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 for instance.</a:t>
            </a:r>
          </a:p>
          <a:p>
            <a:r>
              <a:rPr lang="en-US" dirty="0"/>
              <a:t>Tuples are indexed/accessed, sliced and traversed as in lists.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97F2B-1474-4536-BD0B-5F0D5A8F3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5641" r="28398" b="32103"/>
          <a:stretch/>
        </p:blipFill>
        <p:spPr>
          <a:xfrm>
            <a:off x="6019800" y="1087199"/>
            <a:ext cx="6061703" cy="54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  <a:p>
            <a:pPr marL="0" indent="0">
              <a:buNone/>
            </a:pPr>
            <a:r>
              <a:rPr lang="en-US" b="1" dirty="0"/>
              <a:t>Strong</a:t>
            </a:r>
            <a:r>
              <a:rPr lang="en-US" dirty="0"/>
              <a:t> means you deal </a:t>
            </a:r>
            <a:r>
              <a:rPr lang="en-US" b="1" dirty="0"/>
              <a:t>double</a:t>
            </a:r>
            <a:r>
              <a:rPr lang="en-US" dirty="0"/>
              <a:t> </a:t>
            </a:r>
            <a:r>
              <a:rPr lang="en-US" b="1" dirty="0"/>
              <a:t>damage</a:t>
            </a:r>
            <a:r>
              <a:rPr lang="en-US" dirty="0"/>
              <a:t> in combat, </a:t>
            </a:r>
            <a:r>
              <a:rPr lang="en-US" b="1" dirty="0"/>
              <a:t>weak</a:t>
            </a:r>
            <a:r>
              <a:rPr lang="en-US" dirty="0"/>
              <a:t> means you deal </a:t>
            </a:r>
            <a:r>
              <a:rPr lang="en-US" b="1" dirty="0"/>
              <a:t>half damage </a:t>
            </a:r>
            <a:r>
              <a:rPr lang="en-US" dirty="0"/>
              <a:t>only.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BCD68-A028-4484-9BBD-3DC23B8DC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3" t="29539" r="27974" b="49989"/>
          <a:stretch/>
        </p:blipFill>
        <p:spPr>
          <a:xfrm>
            <a:off x="6172202" y="4099982"/>
            <a:ext cx="5963683" cy="249000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935DCC-D9E6-40C0-823E-3F390DF7B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6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5670604" y="2048113"/>
            <a:ext cx="271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endParaRPr lang="en-GB" sz="48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22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E584A3-EF97-4CC0-9B32-89D007B2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And then, our gameplay could be described as functions using and/or updating dictionaries corresponding to each of these entities.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instance, when pokemon1 attacks pokemon2, it inflicts damage to pokemon2, which is calculated as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𝒂𝒕𝒕𝒂𝒄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𝒇𝒆𝒏𝒔𝒆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 is the multiplying factor (either 2 or 0.5), which</a:t>
                </a:r>
              </a:p>
              <a:p>
                <a:r>
                  <a:rPr lang="en-GB" dirty="0"/>
                  <a:t>depends on the elemental types of the attacker (pokemon1) and the defender (pokemon2),</a:t>
                </a:r>
              </a:p>
              <a:p>
                <a:r>
                  <a:rPr lang="en-GB" dirty="0"/>
                  <a:t>and is given by the </a:t>
                </a:r>
                <a:r>
                  <a:rPr lang="en-GB" dirty="0" err="1"/>
                  <a:t>types_table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962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7C6E41-3E45-4306-90AD-940E78344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2769" r="25705" b="24514"/>
          <a:stretch/>
        </p:blipFill>
        <p:spPr>
          <a:xfrm>
            <a:off x="46889" y="54707"/>
            <a:ext cx="7218541" cy="679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13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3310256" y="1899549"/>
            <a:ext cx="8331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b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</a:b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attack(pokemon1, </a:t>
            </a:r>
          </a:p>
          <a:p>
            <a:pPr algn="ctr"/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pokemon2, </a:t>
            </a:r>
          </a:p>
          <a:p>
            <a:pPr algn="ctr"/>
            <a:r>
              <a:rPr lang="en-US" sz="36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types_table</a:t>
            </a: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)</a:t>
            </a:r>
            <a:endParaRPr lang="en-GB" sz="40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18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3F2DF7A7-9E74-4314-A6B0-388B541AE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attack function, at work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D73243-807C-4C2C-A39B-C3BD2C41E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0" t="42718" r="13059" b="26059"/>
          <a:stretch/>
        </p:blipFill>
        <p:spPr>
          <a:xfrm>
            <a:off x="0" y="1997475"/>
            <a:ext cx="12154183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1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8638-2F8C-4479-8256-B6B566AB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 believe that this example helped visualize how Object-Oriented Thinking can help improve the structure of your code!</a:t>
            </a:r>
          </a:p>
          <a:p>
            <a:pPr marL="0" indent="0">
              <a:buNone/>
            </a:pPr>
            <a:r>
              <a:rPr lang="en-US" dirty="0"/>
              <a:t>You have seen here how it could be done using a dictionary. In practice however, </a:t>
            </a:r>
            <a:r>
              <a:rPr lang="en-US" b="1" dirty="0"/>
              <a:t>OOP goes far deeper</a:t>
            </a:r>
            <a:r>
              <a:rPr lang="en-US" dirty="0"/>
              <a:t>, and gives the possibility to create:</a:t>
            </a:r>
          </a:p>
          <a:p>
            <a:r>
              <a:rPr lang="en-US" dirty="0"/>
              <a:t>Your </a:t>
            </a:r>
            <a:r>
              <a:rPr lang="en-US" b="1" dirty="0"/>
              <a:t>own custom types of variables</a:t>
            </a:r>
            <a:r>
              <a:rPr lang="en-US" dirty="0"/>
              <a:t>, so that you can represent any object you want.</a:t>
            </a:r>
          </a:p>
          <a:p>
            <a:r>
              <a:rPr lang="en-US" dirty="0"/>
              <a:t>Your </a:t>
            </a:r>
            <a:r>
              <a:rPr lang="en-US" b="1" dirty="0"/>
              <a:t>own custom methods</a:t>
            </a:r>
            <a:r>
              <a:rPr lang="en-US" dirty="0"/>
              <a:t>, i.e. functions that will only apply to these custom objects.</a:t>
            </a:r>
          </a:p>
          <a:p>
            <a:pPr marL="0" indent="0">
              <a:buNone/>
            </a:pPr>
            <a:r>
              <a:rPr lang="en-GB" dirty="0"/>
              <a:t>We will learn more about the Object-Oriented Programming concepts in the next coming lecture!</a:t>
            </a:r>
          </a:p>
        </p:txBody>
      </p:sp>
    </p:spTree>
    <p:extLst>
      <p:ext uri="{BB962C8B-B14F-4D97-AF65-F5344CB8AC3E}">
        <p14:creationId xmlns:p14="http://schemas.microsoft.com/office/powerpoint/2010/main" val="181430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OOP, a function, which creates an object and its dictionary, based on a few variables, is called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 this activity, we design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for a </a:t>
            </a:r>
            <a:r>
              <a:rPr lang="en-US" b="1" dirty="0"/>
              <a:t>hero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create_hero</a:t>
            </a:r>
            <a:r>
              <a:rPr lang="en-US" b="1" dirty="0"/>
              <a:t>()</a:t>
            </a:r>
            <a:r>
              <a:rPr lang="en-US" dirty="0"/>
              <a:t>, which receives three parameters: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hero.</a:t>
            </a:r>
          </a:p>
        </p:txBody>
      </p:sp>
    </p:spTree>
    <p:extLst>
      <p:ext uri="{BB962C8B-B14F-4D97-AF65-F5344CB8AC3E}">
        <p14:creationId xmlns:p14="http://schemas.microsoft.com/office/powerpoint/2010/main" val="3891895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returns a dictionary containing the following keys and values: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hero,</a:t>
            </a:r>
          </a:p>
          <a:p>
            <a:r>
              <a:rPr lang="en-US" dirty="0" err="1"/>
              <a:t>HP_pts</a:t>
            </a:r>
            <a:r>
              <a:rPr lang="en-US" dirty="0"/>
              <a:t>: an int corresponding to the life points of the hero, which is 10 points, plus 10 times the number of strength points,</a:t>
            </a:r>
          </a:p>
          <a:p>
            <a:r>
              <a:rPr lang="en-US" dirty="0" err="1"/>
              <a:t>MP_pts</a:t>
            </a:r>
            <a:r>
              <a:rPr lang="en-US" dirty="0"/>
              <a:t>: an int corresponding to the magic points (MP) of the hero, which is 5 times the number of intelligence points,</a:t>
            </a:r>
          </a:p>
          <a:p>
            <a:r>
              <a:rPr lang="en-US" dirty="0" err="1"/>
              <a:t>atk_pts</a:t>
            </a:r>
            <a:r>
              <a:rPr lang="en-US" dirty="0"/>
              <a:t>: an int corresponding to the attack points of the hero, which is the sum of the strength, agility and intelligence points.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703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Let us consider the hero defined below as an object, with its own dictionary.</a:t>
            </a:r>
          </a:p>
          <a:p>
            <a:pPr marL="0" indent="0" algn="ctr">
              <a:buNone/>
            </a:pPr>
            <a:r>
              <a:rPr lang="en-US" sz="2400" dirty="0" err="1"/>
              <a:t>hero_dict</a:t>
            </a:r>
            <a:r>
              <a:rPr lang="en-US" sz="2400" dirty="0"/>
              <a:t> = {'</a:t>
            </a:r>
            <a:r>
              <a:rPr lang="en-US" sz="2400" dirty="0" err="1"/>
              <a:t>str_pts</a:t>
            </a:r>
            <a:r>
              <a:rPr lang="en-US" sz="2400" dirty="0"/>
              <a:t>': 10, '</a:t>
            </a:r>
            <a:r>
              <a:rPr lang="en-US" sz="2400" dirty="0" err="1"/>
              <a:t>equipped_weapon</a:t>
            </a:r>
            <a:r>
              <a:rPr lang="en-US" sz="2400" dirty="0"/>
              <a:t>': None, '</a:t>
            </a:r>
            <a:r>
              <a:rPr lang="en-US" sz="2400" dirty="0" err="1"/>
              <a:t>atk_pts</a:t>
            </a:r>
            <a:r>
              <a:rPr lang="en-US" sz="2400" dirty="0"/>
              <a:t>': None}</a:t>
            </a:r>
          </a:p>
          <a:p>
            <a:r>
              <a:rPr lang="en-US" dirty="0"/>
              <a:t>Notice how no attack points and equipped weapon have yet been defined (they instead have the None value).</a:t>
            </a:r>
          </a:p>
          <a:p>
            <a:r>
              <a:rPr lang="en-US" dirty="0"/>
              <a:t>We can also define </a:t>
            </a:r>
            <a:r>
              <a:rPr lang="en-US" b="1" dirty="0"/>
              <a:t>weapons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, as dictionaries as well. Below we have defined two weapon objects: a sword and a bow.</a:t>
            </a:r>
          </a:p>
          <a:p>
            <a:pPr marL="0" indent="0" algn="ctr">
              <a:buNone/>
            </a:pPr>
            <a:r>
              <a:rPr lang="en-US" sz="2400" dirty="0"/>
              <a:t>sword = {"</a:t>
            </a:r>
            <a:r>
              <a:rPr lang="en-US" sz="2400" dirty="0" err="1"/>
              <a:t>weapon_name</a:t>
            </a:r>
            <a:r>
              <a:rPr lang="en-US" sz="2400" dirty="0"/>
              <a:t>": "Sword of Blazing Justice", "</a:t>
            </a:r>
            <a:r>
              <a:rPr lang="en-US" sz="2400" dirty="0" err="1"/>
              <a:t>weapon_atk</a:t>
            </a:r>
            <a:r>
              <a:rPr lang="en-US" sz="2400" dirty="0"/>
              <a:t>": 10}</a:t>
            </a:r>
          </a:p>
          <a:p>
            <a:pPr marL="0" indent="0" algn="ctr">
              <a:buNone/>
            </a:pPr>
            <a:r>
              <a:rPr lang="en-US" sz="2400" dirty="0"/>
              <a:t>bow = {"</a:t>
            </a:r>
            <a:r>
              <a:rPr lang="en-US" sz="2400" dirty="0" err="1"/>
              <a:t>weapon_name</a:t>
            </a:r>
            <a:r>
              <a:rPr lang="en-US" sz="2400" dirty="0"/>
              <a:t>": "Bow of Impeccable Accuracy", "</a:t>
            </a:r>
            <a:r>
              <a:rPr lang="en-US" sz="2400" dirty="0" err="1"/>
              <a:t>weapon_atk</a:t>
            </a:r>
            <a:r>
              <a:rPr lang="en-US" sz="2400" dirty="0"/>
              <a:t>": 8}</a:t>
            </a:r>
          </a:p>
          <a:p>
            <a:pPr marL="0" indent="0" algn="ctr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8742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b="1" dirty="0"/>
              <a:t> type):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are </a:t>
            </a:r>
            <a:r>
              <a:rPr lang="en-US" b="1" dirty="0"/>
              <a:t>collections of variables</a:t>
            </a:r>
            <a:r>
              <a:rPr lang="en-US" dirty="0"/>
              <a:t>, 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but they have their elements listed between </a:t>
            </a:r>
            <a:r>
              <a:rPr lang="en-US" b="1" dirty="0"/>
              <a:t>parentheses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  <a:r>
              <a:rPr lang="en-US" dirty="0"/>
              <a:t>, instead of square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However, the</a:t>
            </a:r>
            <a:r>
              <a:rPr lang="en-US" b="1" dirty="0"/>
              <a:t> difference </a:t>
            </a:r>
            <a:r>
              <a:rPr lang="en-US" dirty="0"/>
              <a:t>between lists and tuples is that tuples, just like strings, are </a:t>
            </a:r>
            <a:r>
              <a:rPr lang="en-US" b="1" dirty="0">
                <a:solidFill>
                  <a:srgbClr val="7030A0"/>
                </a:solidFill>
              </a:rPr>
              <a:t>immutable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EB8DA-8EE7-4557-A1F7-5AF074D38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687F2-983F-9E8E-4BE9-944F19A45578}"/>
              </a:ext>
            </a:extLst>
          </p:cNvPr>
          <p:cNvSpPr txBox="1"/>
          <p:nvPr/>
        </p:nvSpPr>
        <p:spPr>
          <a:xfrm>
            <a:off x="6361723" y="5080000"/>
            <a:ext cx="5533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accent1"/>
                </a:solidFill>
              </a:rPr>
              <a:t>Added practice on tuples (for those interested) in the extra practice folder on today’s materials!</a:t>
            </a:r>
            <a:endParaRPr lang="en-GB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99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equip_weapon</a:t>
            </a:r>
            <a:r>
              <a:rPr lang="en-US" b="1" dirty="0"/>
              <a:t>()</a:t>
            </a:r>
            <a:r>
              <a:rPr lang="en-US" dirty="0"/>
              <a:t>, which receives two dictionaries:</a:t>
            </a:r>
          </a:p>
          <a:p>
            <a:r>
              <a:rPr lang="en-US" dirty="0"/>
              <a:t>The first one is a hero dictionary,</a:t>
            </a:r>
          </a:p>
          <a:p>
            <a:r>
              <a:rPr lang="en-US" dirty="0"/>
              <a:t>The second one is a weapon dictionary (either the sword or bow).</a:t>
            </a:r>
          </a:p>
          <a:p>
            <a:pPr marL="0" indent="0">
              <a:buNone/>
            </a:pPr>
            <a:r>
              <a:rPr lang="en-US" dirty="0"/>
              <a:t>It will return the hero dictionary, whose keys, '</a:t>
            </a:r>
            <a:r>
              <a:rPr lang="en-US" dirty="0" err="1"/>
              <a:t>equipped_weapon</a:t>
            </a:r>
            <a:r>
              <a:rPr lang="en-US" dirty="0"/>
              <a:t>' and '</a:t>
            </a:r>
            <a:r>
              <a:rPr lang="en-US" dirty="0" err="1"/>
              <a:t>atk_pts</a:t>
            </a:r>
            <a:r>
              <a:rPr lang="en-US" dirty="0"/>
              <a:t>', have been updated.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equipped_weapon</a:t>
            </a:r>
            <a:r>
              <a:rPr lang="en-US" dirty="0"/>
              <a:t>' of the hero dictionary, will be the dictionary corresponding to the equipped weapon.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atk_pts</a:t>
            </a:r>
            <a:r>
              <a:rPr lang="en-US" dirty="0"/>
              <a:t>' of the hero dictionary, will consist of the hero strength points (in '</a:t>
            </a:r>
            <a:r>
              <a:rPr lang="en-US" dirty="0" err="1"/>
              <a:t>str_pts</a:t>
            </a:r>
            <a:r>
              <a:rPr lang="en-US" dirty="0"/>
              <a:t>'), plus the weapon attack points (in the weapon dictionary, key '</a:t>
            </a:r>
            <a:r>
              <a:rPr lang="en-US" dirty="0" err="1"/>
              <a:t>weapon_atk</a:t>
            </a:r>
            <a:r>
              <a:rPr lang="en-US" dirty="0"/>
              <a:t>').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in practice, this OOP concept defines a </a:t>
            </a:r>
            <a:r>
              <a:rPr lang="en-US" b="1" dirty="0"/>
              <a:t>'has-a'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, because one of the attributes of the hero object is a weapon object.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838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14)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tuple</a:t>
            </a:r>
            <a:r>
              <a:rPr lang="en-US" dirty="0"/>
              <a:t> type? (fast version)</a:t>
            </a:r>
          </a:p>
          <a:p>
            <a:r>
              <a:rPr lang="en-US" dirty="0"/>
              <a:t>What is the </a:t>
            </a:r>
            <a:r>
              <a:rPr lang="en-US" b="1" dirty="0"/>
              <a:t>dictionary</a:t>
            </a:r>
            <a:r>
              <a:rPr lang="en-US" dirty="0"/>
              <a:t> type?</a:t>
            </a:r>
          </a:p>
          <a:p>
            <a:r>
              <a:rPr lang="en-US" dirty="0"/>
              <a:t>What are </a:t>
            </a:r>
            <a:r>
              <a:rPr lang="en-US" b="1" dirty="0"/>
              <a:t>typical operations on dictionaries</a:t>
            </a:r>
            <a:r>
              <a:rPr lang="en-US" dirty="0"/>
              <a:t>?</a:t>
            </a:r>
          </a:p>
          <a:p>
            <a:r>
              <a:rPr lang="en-US" dirty="0"/>
              <a:t>How are </a:t>
            </a:r>
            <a:r>
              <a:rPr lang="en-US" b="1" dirty="0"/>
              <a:t>dictionaries</a:t>
            </a:r>
            <a:r>
              <a:rPr lang="en-US" dirty="0"/>
              <a:t> and </a:t>
            </a:r>
            <a:r>
              <a:rPr lang="en-US" b="1" dirty="0"/>
              <a:t>the concept of object-oriented programming </a:t>
            </a:r>
            <a:r>
              <a:rPr lang="en-US" dirty="0"/>
              <a:t>related?</a:t>
            </a:r>
          </a:p>
          <a:p>
            <a:r>
              <a:rPr lang="en-US" dirty="0"/>
              <a:t>What is “object-oriented thinking”?</a:t>
            </a:r>
          </a:p>
          <a:p>
            <a:r>
              <a:rPr lang="en-US" b="1" dirty="0"/>
              <a:t>Practice</a:t>
            </a:r>
            <a:r>
              <a:rPr lang="en-US" dirty="0"/>
              <a:t> on dictionaries.</a:t>
            </a:r>
          </a:p>
          <a:p>
            <a:r>
              <a:rPr lang="en-US" i="1" dirty="0"/>
              <a:t>(If time allows, what is the set types?)</a:t>
            </a:r>
          </a:p>
        </p:txBody>
      </p:sp>
    </p:spTree>
    <p:extLst>
      <p:ext uri="{BB962C8B-B14F-4D97-AF65-F5344CB8AC3E}">
        <p14:creationId xmlns:p14="http://schemas.microsoft.com/office/powerpoint/2010/main" val="1630382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5CCEC3-E0D5-912D-A6A5-053A57968B1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1E6147-B05A-7FDA-CFE3-C8A637E9FB7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C93F4FB-D0C9-45BA-6EBB-AA5B81A5AC4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C3CAF76-406C-680A-A726-BA91997077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5AB3E0-E420-C6BB-D1DE-FE7CB62770F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printed?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FE435-C9F9-FA25-8649-BEA2A9424A9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8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7714E2-ACE3-2A93-150E-1B20C81E19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9BC2E2-691F-BE76-B3D3-40884769D53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093DDE1-C12A-707C-AC2D-C96FE8CC9B1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A3A168-977C-A788-D26C-4FE5DA86286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39B020-1E2C-7577-0E36-0D05FF83E11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300" b="1">
                <a:solidFill>
                  <a:srgbClr val="5B5B5B"/>
                </a:solidFill>
              </a:rPr>
              <a:t>Which operation should we use on line 2 to obtain ['gaming', 'running'] as a result on line 5?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747764-99C1-3570-6BEA-B778AA9FD53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44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97828A-4D73-FD9D-5DC3-E6263EF9030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D9B2605-2E4C-76AF-0892-76D3A470CA2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BA3559D-CCFF-068A-0A2E-4D6771C6FE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F65C989-9B68-4814-39E0-5FC351B627D6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04D42E-3F32-C799-4505-9A21DF4021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Which of the following checks if the key 'name' exists in the dictionary 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655C04-D8FC-521F-A13B-147CB058A84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69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57CA19-8809-6678-7760-C3305FB513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6AC551-2E4B-F4BE-A275-C0B02AF834C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CF7E56E-EA1B-85FF-4C11-C4AE35D82C6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E4D4CDA-223D-B69C-4A38-31AF992FD353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A72FC-1E8C-292C-40E7-EFB43D1EEC5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the outcome of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62682-22D2-CFC7-9B8A-CF35C5DF54C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340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06C991-831B-6233-32A8-4CD3A8D3912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129D23-8491-958F-F153-739D950E7B6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8BD14BE-1E02-DEEF-3FFA-A6CB8486B30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EF808A-EC72-B22C-8C01-66DB67DC0C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33EF57-EEE9-FF8F-08FE-39930B1756A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Which of these four prints will display the string "gaming"?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16408F-3AFD-801C-FD71-28BE93D3973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3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dictionary</a:t>
            </a:r>
            <a:r>
              <a:rPr lang="en-US" b="1" dirty="0"/>
              <a:t> type):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variables we will cover during this course.</a:t>
            </a:r>
          </a:p>
          <a:p>
            <a:pPr marL="0" indent="0">
              <a:buNone/>
            </a:pPr>
            <a:r>
              <a:rPr lang="en-US" dirty="0"/>
              <a:t>They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 instead of the default list values for positional indexes.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91DA6-7090-4FE9-B081-3770DABAC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3" t="21538" r="26795" b="14257"/>
          <a:stretch/>
        </p:blipFill>
        <p:spPr>
          <a:xfrm>
            <a:off x="6330462" y="104411"/>
            <a:ext cx="5502030" cy="66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9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Indexes do not have to be integers, they could be strings, for instance.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31178-1521-6D9B-D06E-D86141C9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10" y="3231530"/>
            <a:ext cx="7568379" cy="34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4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0793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lists, we can update elements using the squared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During an update, If the </a:t>
            </a:r>
            <a:r>
              <a:rPr lang="en-US" b="1" dirty="0"/>
              <a:t>key </a:t>
            </a:r>
            <a:r>
              <a:rPr lang="en-US" dirty="0"/>
              <a:t>did not exist in the dictionary, it will </a:t>
            </a:r>
            <a:r>
              <a:rPr lang="en-US" b="1" dirty="0"/>
              <a:t>add a new entry to the dictionary</a:t>
            </a:r>
            <a:r>
              <a:rPr lang="en-US" dirty="0"/>
              <a:t>.</a:t>
            </a:r>
          </a:p>
          <a:p>
            <a:r>
              <a:rPr lang="en-US" dirty="0"/>
              <a:t>Otherwise, it will </a:t>
            </a:r>
            <a:r>
              <a:rPr lang="en-US" b="1" dirty="0"/>
              <a:t>replace the current value assigned to this key.</a:t>
            </a:r>
          </a:p>
          <a:p>
            <a:pPr marL="0" indent="0">
              <a:buNone/>
            </a:pPr>
            <a:r>
              <a:rPr lang="en-US" dirty="0"/>
              <a:t>As with lists, we can also remove an element from the dictionary with the </a:t>
            </a:r>
            <a:r>
              <a:rPr lang="en-US" b="1" dirty="0">
                <a:solidFill>
                  <a:srgbClr val="00B050"/>
                </a:solidFill>
              </a:rPr>
              <a:t>del</a:t>
            </a:r>
            <a:r>
              <a:rPr lang="en-US" b="1" dirty="0"/>
              <a:t>() </a:t>
            </a:r>
            <a:r>
              <a:rPr lang="en-US" dirty="0"/>
              <a:t>function.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584065" y="2192593"/>
            <a:ext cx="5607935" cy="38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714C-24AB-4378-A1CE-569A89A1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dictionaries with zip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0AA0-E6E5-452C-849A-A89BB554D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dictionary simply consists of two lists with identical lengths:</a:t>
            </a:r>
          </a:p>
          <a:p>
            <a:r>
              <a:rPr lang="en-US" dirty="0"/>
              <a:t>One list of </a:t>
            </a:r>
            <a:r>
              <a:rPr lang="en-US" b="1" dirty="0"/>
              <a:t>indexes/keys</a:t>
            </a:r>
            <a:r>
              <a:rPr lang="en-US" dirty="0"/>
              <a:t>, used to refer to elements (replacing the list of positional indexes we can use to refer to the elements).</a:t>
            </a:r>
          </a:p>
          <a:p>
            <a:r>
              <a:rPr lang="en-US" dirty="0"/>
              <a:t>One list of </a:t>
            </a:r>
            <a:r>
              <a:rPr lang="en-US" b="1" dirty="0"/>
              <a:t>values</a:t>
            </a:r>
            <a:r>
              <a:rPr lang="en-US" dirty="0"/>
              <a:t>, assigned to each index/key.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4D78C8-FA87-EB4E-415B-8FB355E6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830"/>
          <a:stretch/>
        </p:blipFill>
        <p:spPr>
          <a:xfrm>
            <a:off x="6294387" y="1543666"/>
            <a:ext cx="579928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714C-24AB-4378-A1CE-569A89A1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dictionaries with zip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0AA0-E6E5-452C-849A-A89BB554D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dictionary simply consists of two lists with identical lengths:</a:t>
            </a:r>
          </a:p>
          <a:p>
            <a:r>
              <a:rPr lang="en-US" dirty="0"/>
              <a:t>Dictionaries can be created with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</a:t>
            </a:r>
            <a:r>
              <a:rPr lang="en-US" dirty="0"/>
              <a:t>generator, which we used earlier to </a:t>
            </a:r>
            <a:r>
              <a:rPr lang="en-US" b="1" dirty="0"/>
              <a:t>combine two lists of equal length in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loop.</a:t>
            </a:r>
          </a:p>
          <a:p>
            <a:r>
              <a:rPr lang="en-US" dirty="0"/>
              <a:t>Turns out that if you have a list of keys and a list of values to assign to each of these keys, then you can use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to generate a dictionary easily!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BA04E-8301-82C8-B243-7E0221E6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87" y="1543665"/>
            <a:ext cx="5799289" cy="45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649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4.0.5919"/>
  <p:tag name="SLIDO_PRESENTATION_ID" val="88dcb29d-3dae-4dbc-b25c-fefaad9c9f66"/>
  <p:tag name="SLIDO_EVENT_UUID" val="942ef9dd-9bc3-467d-9990-323a5a57078c"/>
  <p:tag name="SLIDO_EVENT_SECTION_UUID" val="0e9eda73-9ec9-424c-86fc-65de247f4fb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1OTd9"/>
  <p:tag name="SLIDO_TYPE" val="SlidoPoll"/>
  <p:tag name="SLIDO_POLL_UUID" val="e28f1de1-ae1f-48bf-9da4-a20b215801bc"/>
  <p:tag name="SLIDO_POLL_QUESTION_UUID" val="23d05a8e-aba2-4f99-83af-6ecf9e655c88"/>
  <p:tag name="SLIDO_TIMELINE" val="W3sicG9sbFF1ZXN0aW9uVXVpZCI6IjIzZDA1YThlLWFiYTItNGY5OS04M2FmLTZlY2Y5ZTY1NWM4OCIsInNob3dSZXN1bHRzIjpmYWxzZSwic2hvd0NvcnJlY3RBbnN3ZXJzIjpmYWxzZSwidm90aW5nTG9ja2VkIjpmYWxzZX0seyJwb2xsUXVlc3Rpb25VdWlkIjoiMjNkMDVhOGUtYWJhMi00Zjk5LTgzYWYtNmVjZjllNjU1Yzg4Iiwic2hvd1Jlc3VsdHMiOnRydWUsInNob3dDb3JyZWN0QW5zd2VycyI6ZmFsc2UsInZvdGluZ0xvY2tlZCI6dHJ1ZX0seyJwb2xsUXVlc3Rpb25VdWlkIjoiMjNkMDVhOGUtYWJhMi00Zjk5LTgzYWYtNmVjZjllNjU1Yzg4Iiwic2hvd1Jlc3VsdHMiOnRydWUsInNob3dDb3JyZWN0QW5zd2VycyI6dHJ1ZSwidm90aW5nTG9ja2VkIjp0cnVlfV0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0Njd9"/>
  <p:tag name="SLIDO_TYPE" val="SlidoPoll"/>
  <p:tag name="SLIDO_POLL_UUID" val="e28f1de1-ae1f-48bf-9da4-a20b215801bc"/>
  <p:tag name="SLIDO_POLL_QUESTION_UUID" val="35714c99-8f38-4766-b02d-8729ed0db55b"/>
  <p:tag name="SLIDO_TIMELINE" val="W3sic2NyZWVuIjoiUXVpekpvaW5pbmciLCJzaG93UmVzdWx0cyI6ZmFsc2UsInNob3dDb3JyZWN0QW5zd2VycyI6ZmFsc2UsInZvdGluZ0xvY2tlZCI6ZmFsc2V9LHsicG9sbFF1ZXN0aW9uVXVpZCI6IjM1NzE0Yzk5LThmMzgtNDc2Ni1iMDJkLTg3MjllZDBkYjU1YiIsInNob3dSZXN1bHRzIjpmYWxzZSwic2hvd0NvcnJlY3RBbnN3ZXJzIjpmYWxzZSwidm90aW5nTG9ja2VkIjpmYWxzZX0seyJwb2xsUXVlc3Rpb25VdWlkIjoiMzU3MTRjOTktOGYzOC00NzY2LWIwMmQtODcyOWVkMGRiNTViIiwic2hvd1Jlc3VsdHMiOnRydWUsInNob3dDb3JyZWN0QW5zd2VycyI6ZmFsc2UsInZvdGluZ0xvY2tlZCI6dHJ1ZX0seyJwb2xsUXVlc3Rpb25VdWlkIjoiMzU3MTRjOTktOGYzOC00NzY2LWIwMmQtODcyOWVkMGRiNTViIiwic2hvd1Jlc3VsdHMiOnRydWUsInNob3dDb3JyZWN0QW5zd2VycyI6dHJ1ZSwidm90aW5nTG9ja2VkIjp0cnV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3MjZ9"/>
  <p:tag name="SLIDO_TYPE" val="SlidoPoll"/>
  <p:tag name="SLIDO_POLL_UUID" val="e28f1de1-ae1f-48bf-9da4-a20b215801bc"/>
  <p:tag name="SLIDO_POLL_QUESTION_UUID" val="2baf1564-f40f-48d1-a446-d986773c68e7"/>
  <p:tag name="SLIDO_TIMELINE" val="W3sicG9sbFF1ZXN0aW9uVXVpZCI6IjJiYWYxNTY0LWY0MGYtNDhkMS1hNDQ2LWQ5ODY3NzNjNjhlNyIsInNob3dSZXN1bHRzIjpmYWxzZSwic2hvd0NvcnJlY3RBbnN3ZXJzIjpmYWxzZSwidm90aW5nTG9ja2VkIjpmYWxzZX0seyJwb2xsUXVlc3Rpb25VdWlkIjoiMmJhZjE1NjQtZjQwZi00OGQxLWE0NDYtZDk4Njc3M2M2OGU3Iiwic2hvd1Jlc3VsdHMiOnRydWUsInNob3dDb3JyZWN0QW5zd2VycyI6ZmFsc2UsInZvdGluZ0xvY2tlZCI6dHJ1ZX0seyJwb2xsUXVlc3Rpb25VdWlkIjoiMmJhZjE1NjQtZjQwZi00OGQxLWE0NDYtZDk4Njc3M2M2OGU3Iiwic2hvd1Jlc3VsdHMiOnRydWUsInNob3dDb3JyZWN0QW5zd2VycyI6dHJ1ZSwidm90aW5nTG9ja2VkIjp0cnVlfV0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3NjJ9"/>
  <p:tag name="SLIDO_TYPE" val="SlidoPoll"/>
  <p:tag name="SLIDO_POLL_UUID" val="e28f1de1-ae1f-48bf-9da4-a20b215801bc"/>
  <p:tag name="SLIDO_POLL_QUESTION_UUID" val="4e856754-e833-4812-b384-8ee2ddfc0dfc"/>
  <p:tag name="SLIDO_TIMELINE" val="W3sicG9sbFF1ZXN0aW9uVXVpZCI6IjRlODU2NzU0LWU4MzMtNDgxMi1iMzg0LThlZTJkZGZjMGRmYyIsInNob3dSZXN1bHRzIjpmYWxzZSwic2hvd0NvcnJlY3RBbnN3ZXJzIjpmYWxzZSwidm90aW5nTG9ja2VkIjpmYWxzZX0seyJwb2xsUXVlc3Rpb25VdWlkIjoiNGU4NTY3NTQtZTgzMy00ODEyLWIzODQtOGVlMmRkZmMwZGZjIiwic2hvd1Jlc3VsdHMiOnRydWUsInNob3dDb3JyZWN0QW5zd2VycyI6ZmFsc2UsInZvdGluZ0xvY2tlZCI6dHJ1ZX0seyJwb2xsUXVlc3Rpb25VdWlkIjoiNGU4NTY3NTQtZTgzMy00ODEyLWIzODQtOGVlMmRkZmMwZGZjIiwic2hvd1Jlc3VsdHMiOnRydWUsInNob3dDb3JyZWN0QW5zd2VycyI6dHJ1ZSwidm90aW5nTG9ja2VkIjp0cnVlfSx7InNjcmVlbiI6IlF1aXpMZWFkZXJib2FyZCIsInBvbGxRdWVzdGlvblV1aWQiOiI0ZTg1Njc1NC1lODMzLTQ4MTItYjM4NC04ZWUyZGRmYzBkZmMiLCJzaG93UmVzdWx0cyI6dHJ1ZSwic2hvd0NvcnJlY3RBbnN3ZXJzIjp0cnVlLCJ2b3RpbmdMb2NrZWQiOnRydWV9XQ=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1Mzh9"/>
  <p:tag name="SLIDO_TYPE" val="SlidoPoll"/>
  <p:tag name="SLIDO_POLL_UUID" val="e28f1de1-ae1f-48bf-9da4-a20b215801bc"/>
  <p:tag name="SLIDO_POLL_QUESTION_UUID" val="dbff61db-e857-442b-b59c-244c41fe0482"/>
  <p:tag name="SLIDO_TIMELINE" val="W3sicG9sbFF1ZXN0aW9uVXVpZCI6ImRiZmY2MWRiLWU4NTctNDQyYi1iNTljLTI0NGM0MWZlMDQ4MiIsInNob3dSZXN1bHRzIjpmYWxzZSwic2hvd0NvcnJlY3RBbnN3ZXJzIjpmYWxzZSwidm90aW5nTG9ja2VkIjpmYWxzZX0seyJwb2xsUXVlc3Rpb25VdWlkIjoiZGJmZjYxZGItZTg1Ny00NDJiLWI1OWMtMjQ0YzQxZmUwNDgyIiwic2hvd1Jlc3VsdHMiOnRydWUsInNob3dDb3JyZWN0QW5zd2VycyI6ZmFsc2UsInZvdGluZ0xvY2tlZCI6dHJ1ZX0seyJwb2xsUXVlc3Rpb25VdWlkIjoiZGJmZjYxZGItZTg1Ny00NDJiLWI1OWMtMjQ0YzQxZmUwNDgyIiwic2hvd1Jlc3VsdHMiOnRydWUsInNob3dDb3JyZWN0QW5zd2VycyI6dHJ1ZSwidm90aW5nTG9ja2VkIjp0cnVlfV0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5447</TotalTime>
  <Words>2833</Words>
  <Application>Microsoft Office PowerPoint</Application>
  <PresentationFormat>Widescreen</PresentationFormat>
  <Paragraphs>216</Paragraphs>
  <Slides>46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Wingdings</vt:lpstr>
      <vt:lpstr>Office Theme</vt:lpstr>
      <vt:lpstr>A gamified introduction to Python Programming  Lecture 14 Dictionaries and Object-Oriented Thinking</vt:lpstr>
      <vt:lpstr>Outline (Chapter 14)</vt:lpstr>
      <vt:lpstr>The tuple type</vt:lpstr>
      <vt:lpstr>The tuple type</vt:lpstr>
      <vt:lpstr>The dict type</vt:lpstr>
      <vt:lpstr>The dict type</vt:lpstr>
      <vt:lpstr>Adding, updating and removing elements</vt:lpstr>
      <vt:lpstr>Defining dictionaries with zip</vt:lpstr>
      <vt:lpstr>Defining dictionaries with zip</vt:lpstr>
      <vt:lpstr>Keys, values and items in a dict</vt:lpstr>
      <vt:lpstr>Keys, values and items in a dict</vt:lpstr>
      <vt:lpstr>Keys, values and items in a dict</vt:lpstr>
      <vt:lpstr>Keys, values and items in a dict</vt:lpstr>
      <vt:lpstr>The get() method</vt:lpstr>
      <vt:lpstr>A note on keys</vt:lpstr>
      <vt:lpstr>A note on keys</vt:lpstr>
      <vt:lpstr>Matt’s Great advice</vt:lpstr>
      <vt:lpstr>Activity 1 - Find the missing card v2</vt:lpstr>
      <vt:lpstr>Activity 2 - 1337 speak translators v2</vt:lpstr>
      <vt:lpstr>Activity 2 - 1337 speak translators v2</vt:lpstr>
      <vt:lpstr>Matt’s Great advice</vt:lpstr>
      <vt:lpstr>Object oriented programming and thinking</vt:lpstr>
      <vt:lpstr>I believe this Object-Oriented Thinking calls for a demo…</vt:lpstr>
      <vt:lpstr>PowerPoint Presentation</vt:lpstr>
      <vt:lpstr>PowerPoint Presentation</vt:lpstr>
      <vt:lpstr>In the mind of a programmer…</vt:lpstr>
      <vt:lpstr>…Pokemons are programming objects!</vt:lpstr>
      <vt:lpstr>…Pokemons are programming objects!</vt:lpstr>
      <vt:lpstr>PowerPoint Presentation</vt:lpstr>
      <vt:lpstr>Pokemons types tables</vt:lpstr>
      <vt:lpstr>PowerPoint Presentation</vt:lpstr>
      <vt:lpstr>The attack function</vt:lpstr>
      <vt:lpstr>PowerPoint Presentation</vt:lpstr>
      <vt:lpstr>PowerPoint Presentation</vt:lpstr>
      <vt:lpstr>The attack function, at work</vt:lpstr>
      <vt:lpstr>Going deeper</vt:lpstr>
      <vt:lpstr>Activity 3 - Hero stats</vt:lpstr>
      <vt:lpstr>Activity 3 - Hero stats</vt:lpstr>
      <vt:lpstr>Activity 4 - Equipping a weapon</vt:lpstr>
      <vt:lpstr>Activity 4 - Equipping a weapon</vt:lpstr>
      <vt:lpstr>Conclusion (Chapter 14)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893</cp:revision>
  <dcterms:created xsi:type="dcterms:W3CDTF">2020-05-19T08:08:47Z</dcterms:created>
  <dcterms:modified xsi:type="dcterms:W3CDTF">2025-01-07T15:52:15Z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2023-07-25T02:53:58Z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944a4496-645d-497a-a17d-ba24b474705d</vt:lpwstr>
  </property>
  <property fmtid="{D5CDD505-2E9C-101B-9397-08002B2CF9AE}" pid="8" name="MSIP_Label_be298231-ee28-4c9e-9ffa-238d0040efda_ContentBits">
    <vt:lpwstr>0</vt:lpwstr>
  </property>
</Properties>
</file>